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9" r:id="rId3"/>
  </p:sldMasterIdLst>
  <p:notesMasterIdLst>
    <p:notesMasterId r:id="rId27"/>
  </p:notesMasterIdLst>
  <p:handoutMasterIdLst>
    <p:handoutMasterId r:id="rId28"/>
  </p:handoutMasterIdLst>
  <p:sldIdLst>
    <p:sldId id="280" r:id="rId4"/>
    <p:sldId id="257" r:id="rId5"/>
    <p:sldId id="258" r:id="rId6"/>
    <p:sldId id="259" r:id="rId7"/>
    <p:sldId id="281" r:id="rId8"/>
    <p:sldId id="260" r:id="rId9"/>
    <p:sldId id="261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FED98-525A-4B3C-8309-0C58A51CF0DD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8983-51B1-4E26-B9AB-6FF31B62E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407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6DDD-F087-4DB1-8B18-2EF9C18A854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1CC79-86AE-48EB-92F5-8CC07417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116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3c038b969_0_3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3c038b969_0_3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6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5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698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6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024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50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92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85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9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60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1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5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77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8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44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03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19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10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90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29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610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6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02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615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76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2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09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67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32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99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2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de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7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2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5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74D718-6922-4CD9-8656-D93E325B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2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6463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8861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61200" y="2211067"/>
            <a:ext cx="10469600" cy="20908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r>
              <a:rPr lang="de">
                <a:solidFill>
                  <a:srgbClr val="FFFFFF"/>
                </a:solidFill>
              </a:rPr>
              <a:t>Multi-Perspective and Predictive Analysis of Forests; the Issues, Challenges and Global Trends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895000" y="5081433"/>
            <a:ext cx="10304800" cy="5256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de" sz="1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Kiran Babu Thatha, Marcel Schulte, Obinna Patrick Nkwocha, Shweta Pandey, Thorben Hebbelmann</a:t>
            </a:r>
            <a:endParaRPr sz="16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Deforestation &amp; Reforestation Trends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5123" name="Picture 3" descr="https://lh5.googleusercontent.com/H4kymOEPbsUfDIDaAPY2dEu4RrhINYqB9512R9-uApL-K6udPjHTwoy5pRZi6XrXfm3YtBkrQObbXD0YlbeDq1VarDY0MXdESfIwMtgaFdSqwtLSwKuwxXrP-mhlGOE7PedXmt3DmM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4" y="1339407"/>
            <a:ext cx="5809713" cy="412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3.googleusercontent.com/WBtKmOB6nZCU2KEkGk5uI0dnhJUIRDozRvnvO0S_bdT-4lVxZ-jmq3EyDaUHC-7IDsaanSppsfq1O7dLZSD0qyID7rw3hYWM-prTHFBAA8HgOm-uVrZ3VVlLv3J-GT5NkWr4HugGL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4" y="1339406"/>
            <a:ext cx="5781163" cy="412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1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X7hxtinSiMbJQnbUllS0f26YnC8-67BkjfoWJlKcVPV_RbSgM4u64IUs5-jBz6AP7GdsjVf06XctJV__CNp6xHrRaPcmScCqsrXJyqnd7bSEXl-pFxfJj08dtOKLUkM5pcWx3syr-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7" y="728028"/>
            <a:ext cx="7961105" cy="568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889" y="2675554"/>
            <a:ext cx="470738" cy="644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2627" y="3711384"/>
            <a:ext cx="2189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Predictive Power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score: 0.14 </a:t>
            </a:r>
          </a:p>
        </p:txBody>
      </p:sp>
      <p:sp>
        <p:nvSpPr>
          <p:cNvPr id="7" name="Rectangle 6"/>
          <p:cNvSpPr/>
          <p:nvPr/>
        </p:nvSpPr>
        <p:spPr>
          <a:xfrm>
            <a:off x="9237797" y="2779101"/>
            <a:ext cx="200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Correlation: 0.54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889" y="3711384"/>
            <a:ext cx="470738" cy="64466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Century Gothic" panose="020B0502020202020204" pitchFamily="34" charset="0"/>
              </a:rPr>
              <a:t>Relation between </a:t>
            </a:r>
            <a:r>
              <a:rPr lang="en-US" b="1" dirty="0" smtClean="0">
                <a:latin typeface="Century Gothic" panose="020B0502020202020204" pitchFamily="34" charset="0"/>
              </a:rPr>
              <a:t>Deforestation &amp; Reforestation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39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https://lh3.googleusercontent.com/ETWllGcyTTS48yW711kw4ez6nK2NTsq6znvKQXEDAT12-9DlO3JV0MjlBylA59OgCb_x_B74F2TZ4Tq7FFO24aAPbYrvpH5IfLcrDbTP8A1svuMk4JD2ooLsAZjrpyz7ZOfzbII5cN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05" y="2472368"/>
            <a:ext cx="5907042" cy="421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6.googleusercontent.com/3G012lFxhLp6O_z4ACb5c8ftsZhSfTF9SO_YyerdIwzN_slEKpAY5CkhQsjgMihV3O6MxfHLfTpTeOpLAd2A3vJx4t_ph0jATzoOwkZD2CJzfe5G8G_vmEHzAiuENT7_RO8U-zuCIP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" y="965915"/>
            <a:ext cx="6032716" cy="4309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Forest Destruction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03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Forest Destruction in Germany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8195" name="Picture 3" descr="https://lh4.googleusercontent.com/wUH3nEHV1ny958L-4e4Hqhrv9-pz9Qf7IyZwMtgTvMqMePHLZwqarE0hqunOLCuejHf6E1oK0Y7aliamuSaM5PRDeSx7Na4Pgd6wjYpXApp1iARShbArj0XTN2FVSKx_sDWT_h4Wqj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338353"/>
            <a:ext cx="5975890" cy="426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lh6.googleusercontent.com/0bzJOeEzxVolIc-sndRx6kuRBdkcvfUT4HtTUFc_z956AvZ3db6teldOJkLXAR4LUrpPIaoWuSnZolGLdxzwNz61D87BmFmzrui_fXUwv7uAz0Tig2DNMtANfDXPWU10Q2EucrU9la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" y="834627"/>
            <a:ext cx="5911405" cy="4222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89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Century Gothic" panose="020B0502020202020204" pitchFamily="34" charset="0"/>
              </a:rPr>
              <a:t>Rising Temperatures and Wildfires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9219" name="Picture 3" descr="https://lh3.googleusercontent.com/mcwuT3lh2w-MdJdeDGRv_AFroC2cYP0n_LngTgYHIZVxbK2ydF4ph-uDzimemu-KWbLyWyAoHVuO_0nPeHySLor6CZhnJ-FxnaGBXYTa0xyWGzvIyxYDw-vLpfJaCQ8bpUwyx8icll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3" y="1250997"/>
            <a:ext cx="5928826" cy="423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5.googleusercontent.com/iguj33HzkQV0IGTpt5xgYiAM3qLm4pWxuTni360PI10B2ILXwuzcFT6qkg8U12j9KVXMLd9Njn06NNAY9JI9RmI5BBRvKcserzLiazzW00LXc9K6bmKqJ4lM6FJsiIUiZpBMnNUsBtc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48" y="1250997"/>
            <a:ext cx="5928825" cy="423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18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gFgNYbx6lbqccUfU7g3hbblS9dadse42RVuecH5fA1LFd_aq5St3WeqjjfTQpOaATmUWin8PAG6IS-KX9ZDTbdyge8MYQeRFz-XLnXdmUAYlgtsE7X4BikL8Y6WUKdayaM-6lFCEKs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138311"/>
            <a:ext cx="6569627" cy="4693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Wildfire Predictions</a:t>
            </a:r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8" y="1664149"/>
            <a:ext cx="470738" cy="6446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14437" y="1788281"/>
            <a:ext cx="1803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Decision Tree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8" y="2432337"/>
            <a:ext cx="470738" cy="6446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4436" y="2556469"/>
            <a:ext cx="2498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Binary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8" y="3226985"/>
            <a:ext cx="470738" cy="6446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14436" y="3351117"/>
            <a:ext cx="2498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Predictors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655" y="3890469"/>
            <a:ext cx="268460" cy="367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40342" y="3888720"/>
            <a:ext cx="4007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Forest destruction by insects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655" y="4428038"/>
            <a:ext cx="268460" cy="3676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56104" y="4413885"/>
            <a:ext cx="4134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Amount of temperate forest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8" y="4915585"/>
            <a:ext cx="470738" cy="64466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714436" y="5039717"/>
            <a:ext cx="2498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Accuracy: 73%</a:t>
            </a:r>
            <a:endParaRPr lang="en-US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38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Available </a:t>
            </a:r>
            <a:r>
              <a:rPr lang="en-US" b="1" dirty="0">
                <a:latin typeface="Century Gothic" panose="020B0502020202020204" pitchFamily="34" charset="0"/>
              </a:rPr>
              <a:t>Water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1266" name="Picture 2" descr="https://lh3.googleusercontent.com/XrG2kNj4vGFavWcho_a0gE2IHqeb6wDfX6HxwNFVZsqqDvdWe9H1ium8HXk1KpXZtZaf1U4kMz8hiihl_FeXgSvntDUSFBsmuGCKQrTq7LVu-0Z9gIF3-EjswsXoeHvACeBdB9fk44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7" y="840746"/>
            <a:ext cx="7855085" cy="565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199" y="3267302"/>
            <a:ext cx="470738" cy="644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65937" y="3262644"/>
            <a:ext cx="2726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Century Gothic" panose="020B0502020202020204" pitchFamily="34" charset="0"/>
              </a:rPr>
              <a:t>Correlation: </a:t>
            </a:r>
            <a:r>
              <a:rPr lang="en-US" b="1" dirty="0">
                <a:latin typeface="Century Gothic" panose="020B0502020202020204" pitchFamily="34" charset="0"/>
              </a:rPr>
              <a:t>0.88 </a:t>
            </a:r>
            <a:endParaRPr lang="en-US" b="1" dirty="0" smtClean="0">
              <a:effectLst/>
              <a:latin typeface="Century Gothic" panose="020B0502020202020204" pitchFamily="34" charset="0"/>
            </a:endParaRPr>
          </a:p>
          <a:p>
            <a:pPr algn="just"/>
            <a:r>
              <a:rPr lang="en-US" dirty="0" smtClean="0"/>
              <a:t/>
            </a:r>
            <a:br>
              <a:rPr lang="en-US" dirty="0" smtClean="0"/>
            </a:br>
            <a:endParaRPr lang="en-US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42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Greenhouse </a:t>
            </a:r>
            <a:r>
              <a:rPr lang="en-US" b="1" dirty="0">
                <a:latin typeface="Century Gothic" panose="020B0502020202020204" pitchFamily="34" charset="0"/>
              </a:rPr>
              <a:t>Gases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2290" name="Picture 2" descr="https://lh3.googleusercontent.com/JYNgkKcIAEl-jhaWybmniIngvzc7Y3WJZ6iyOH40rujQ6vO_mPAxMQ9mevqnWUAVclvZGcbC7gine14kCDKzATjS3EjaCj3OHtHRHid5TJSHas5tjuc_-ow5-5BPzga2yn7nDCl-9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66" y="1096279"/>
            <a:ext cx="6555347" cy="486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15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46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GHG </a:t>
            </a:r>
            <a:r>
              <a:rPr lang="en-US" b="1" dirty="0">
                <a:latin typeface="Century Gothic" panose="020B0502020202020204" pitchFamily="34" charset="0"/>
              </a:rPr>
              <a:t>Emitters and Trends</a:t>
            </a:r>
          </a:p>
        </p:txBody>
      </p:sp>
      <p:pic>
        <p:nvPicPr>
          <p:cNvPr id="7" name="Picture 3" descr="https://lh5.googleusercontent.com/_lxfbSGn-3HnKV_DFcNNK7UeXyxk7GyDsZoqKGsbNrTdoVAi16_my-dCV7DtbRlQCruLOB9mQKR1ounIkJxtFvB_Dvsg3csOLdJhwhRNWfss7mOEBJjdorxlmVzHuRSkOuJIbDb-Zj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756005"/>
            <a:ext cx="5634120" cy="4019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981076"/>
            <a:ext cx="618744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Carbon </a:t>
            </a:r>
            <a:r>
              <a:rPr lang="en-US" b="1" dirty="0">
                <a:latin typeface="Century Gothic" panose="020B0502020202020204" pitchFamily="34" charset="0"/>
              </a:rPr>
              <a:t>Stock</a:t>
            </a:r>
          </a:p>
        </p:txBody>
      </p:sp>
      <p:pic>
        <p:nvPicPr>
          <p:cNvPr id="14339" name="Picture 3" descr="https://lh3.googleusercontent.com/Opa-8nz7IdJVrFmXxZy637GSAduMxD-nE2MIbFTdbweGH4oUibKufHaNUIsNn1ogsu6LsYwNxYZbupc5SbhIuAr2bdgzEKlBHMtc6iU11bLwTp5SMV-YoEykXmZ1Y4zu5sodbIZ7Z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761052"/>
            <a:ext cx="5515647" cy="400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17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895350"/>
            <a:ext cx="6353175" cy="4537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8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262907" cy="60530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Introduction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Forest analysis and predi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5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Carbon </a:t>
            </a:r>
            <a:r>
              <a:rPr lang="en-US" b="1" dirty="0">
                <a:latin typeface="Century Gothic" panose="020B0502020202020204" pitchFamily="34" charset="0"/>
              </a:rPr>
              <a:t>S</a:t>
            </a:r>
            <a:r>
              <a:rPr lang="en-US" b="1" dirty="0" smtClean="0">
                <a:latin typeface="Century Gothic" panose="020B0502020202020204" pitchFamily="34" charset="0"/>
              </a:rPr>
              <a:t>tock </a:t>
            </a:r>
            <a:r>
              <a:rPr lang="en-US" b="1" dirty="0">
                <a:latin typeface="Century Gothic" panose="020B0502020202020204" pitchFamily="34" charset="0"/>
              </a:rPr>
              <a:t>- GHG emission</a:t>
            </a:r>
          </a:p>
        </p:txBody>
      </p:sp>
      <p:pic>
        <p:nvPicPr>
          <p:cNvPr id="15362" name="Picture 2" descr="https://lh6.googleusercontent.com/bHXLcHP24wO5M_qpSpnN8uxjTfrcCCtQknIWXBT1mGeCPqKcC_0eu5Jp5MBnAVREXVfXkBRzc48JeL5jlfnqdLLZR1aBfjI9sjV6TGksjHa1-fsawJAKoGitPxb3i_gcCyefSfRSl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38" y="877507"/>
            <a:ext cx="8436624" cy="520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797" y="3248252"/>
            <a:ext cx="470738" cy="644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58370" y="3385918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i="0" u="none" strike="noStrike" dirty="0" smtClean="0">
                <a:effectLst/>
                <a:latin typeface="Century Gothic" panose="020B0502020202020204" pitchFamily="34" charset="0"/>
              </a:rPr>
              <a:t>Correlation: </a:t>
            </a:r>
            <a:endParaRPr lang="en-US" b="1" dirty="0">
              <a:latin typeface="Century Gothic" panose="020B0502020202020204" pitchFamily="34" charset="0"/>
            </a:endParaRPr>
          </a:p>
          <a:p>
            <a:pPr algn="ctr" fontAlgn="base"/>
            <a:r>
              <a:rPr lang="en-US" b="1" i="0" u="none" strike="noStrike" dirty="0" smtClean="0">
                <a:effectLst/>
                <a:latin typeface="Century Gothic" panose="020B0502020202020204" pitchFamily="34" charset="0"/>
              </a:rPr>
              <a:t>- 0,95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4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5.googleusercontent.com/RFWABKVniT2aDjZpwmt_SCdD0Dly-zq2XOjvrnVAWqXtU3vuC1DI0hVDfHhJzzfrv7XaNZd-kwU3j6z71LraFc5aNcf2zOx7xXckui-CeZ85Bm6FsXC7CzzmbTjI_V5aSDq8KFgG09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2" y="1162633"/>
            <a:ext cx="10952145" cy="4870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Required </a:t>
            </a:r>
            <a:r>
              <a:rPr lang="en-US" b="1" dirty="0">
                <a:latin typeface="Century Gothic" panose="020B0502020202020204" pitchFamily="34" charset="0"/>
              </a:rPr>
              <a:t>F</a:t>
            </a:r>
            <a:r>
              <a:rPr lang="en-US" b="1" dirty="0" smtClean="0">
                <a:latin typeface="Century Gothic" panose="020B0502020202020204" pitchFamily="34" charset="0"/>
              </a:rPr>
              <a:t>orest </a:t>
            </a:r>
            <a:r>
              <a:rPr lang="en-US" b="1" dirty="0">
                <a:latin typeface="Century Gothic" panose="020B0502020202020204" pitchFamily="34" charset="0"/>
              </a:rPr>
              <a:t>A</a:t>
            </a:r>
            <a:r>
              <a:rPr lang="en-US" b="1" dirty="0" smtClean="0">
                <a:latin typeface="Century Gothic" panose="020B0502020202020204" pitchFamily="34" charset="0"/>
              </a:rPr>
              <a:t>rea</a:t>
            </a:r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Summary</a:t>
            </a:r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9" y="1267499"/>
            <a:ext cx="470738" cy="644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0" y="2024436"/>
            <a:ext cx="470738" cy="644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" y="2982596"/>
            <a:ext cx="470738" cy="6446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5635" y="1405165"/>
            <a:ext cx="5171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China: highest forest area increase  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62 million ha)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2756" y="2046432"/>
            <a:ext cx="5105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Brazil: </a:t>
            </a:r>
          </a:p>
          <a:p>
            <a:pPr lvl="1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highest forest area decrease (-92 million ha) </a:t>
            </a:r>
          </a:p>
          <a:p>
            <a:pPr lvl="1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risks to lose forests in 20 years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4119" y="2983031"/>
            <a:ext cx="8036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Main cause of destruction worldwide: 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wildfires (&gt;50% - 1 billion ha in 17 years)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" y="3776614"/>
            <a:ext cx="470738" cy="64466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54119" y="3798370"/>
            <a:ext cx="8036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Type of forest and appearance of insects are main </a:t>
            </a:r>
          </a:p>
          <a:p>
            <a:pPr fontAlgn="base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factors for wildfire predictions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" y="4562394"/>
            <a:ext cx="470738" cy="64466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54119" y="4687182"/>
            <a:ext cx="8036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1000 ha increase in forest area would decrease CO2 by 2.5Kg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" y="5324752"/>
            <a:ext cx="470738" cy="6446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54119" y="5449540"/>
            <a:ext cx="8036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China and the US need to expand forest area tremendously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82" y="1029111"/>
            <a:ext cx="3692309" cy="4617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4" name="Rectangle 23"/>
          <p:cNvSpPr/>
          <p:nvPr/>
        </p:nvSpPr>
        <p:spPr>
          <a:xfrm>
            <a:off x="11313167" y="0"/>
            <a:ext cx="604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35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3418449" y="2099104"/>
            <a:ext cx="5416062" cy="2501032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de" dirty="0">
                <a:solidFill>
                  <a:srgbClr val="FFFFFF"/>
                </a:solidFill>
              </a:rPr>
              <a:t>Thank You!</a:t>
            </a:r>
            <a:endParaRPr dirty="0">
              <a:solidFill>
                <a:srgbClr val="FFFFFF"/>
              </a:solidFill>
            </a:endParaRPr>
          </a:p>
          <a:p>
            <a:r>
              <a:rPr lang="de" sz="3763" dirty="0">
                <a:solidFill>
                  <a:srgbClr val="FFFFFF"/>
                </a:solidFill>
              </a:rPr>
              <a:t>Any Questions?</a:t>
            </a:r>
            <a:endParaRPr sz="376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262907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Initial Questions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259" y="5338819"/>
            <a:ext cx="8937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Prediction of how much forest area has to be further increased to tackle all greenhouse gas emissions.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254894"/>
            <a:ext cx="470738" cy="644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0259" y="1202624"/>
            <a:ext cx="787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b="1" i="0" u="none" strike="noStrike" dirty="0" smtClean="0"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A general overview of global forest development over the last 30 years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2055500"/>
            <a:ext cx="470738" cy="644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0259" y="2152604"/>
            <a:ext cx="923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Show deforestation and reforestation trends and investigate possible correlations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2863407"/>
            <a:ext cx="470738" cy="6446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0529" y="2929018"/>
            <a:ext cx="510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Analyze forest destruction by natural causes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3" y="3658883"/>
            <a:ext cx="470738" cy="6446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00259" y="4570828"/>
            <a:ext cx="9019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Relation of forest with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other environmental issues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5411036"/>
            <a:ext cx="470738" cy="6446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00259" y="3722376"/>
            <a:ext cx="5291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Temperature increase and wildfire prediction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3" y="4479669"/>
            <a:ext cx="470738" cy="6446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4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Global Forest Development (1990 - 2020)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34" y="985769"/>
            <a:ext cx="8121891" cy="529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9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Global </a:t>
            </a:r>
            <a:r>
              <a:rPr lang="en-US" b="1" dirty="0">
                <a:latin typeface="Century Gothic" panose="020B0502020202020204" pitchFamily="34" charset="0"/>
              </a:rPr>
              <a:t>C</a:t>
            </a:r>
            <a:r>
              <a:rPr lang="en-US" b="1" dirty="0" smtClean="0">
                <a:latin typeface="Century Gothic" panose="020B0502020202020204" pitchFamily="34" charset="0"/>
              </a:rPr>
              <a:t>hange </a:t>
            </a:r>
            <a:r>
              <a:rPr lang="en-US" b="1" dirty="0">
                <a:latin typeface="Century Gothic" panose="020B0502020202020204" pitchFamily="34" charset="0"/>
              </a:rPr>
              <a:t>in </a:t>
            </a:r>
            <a:r>
              <a:rPr lang="en-US" b="1" dirty="0" smtClean="0">
                <a:latin typeface="Century Gothic" panose="020B0502020202020204" pitchFamily="34" charset="0"/>
              </a:rPr>
              <a:t>Forest </a:t>
            </a:r>
            <a:r>
              <a:rPr lang="en-US" b="1" dirty="0">
                <a:latin typeface="Century Gothic" panose="020B0502020202020204" pitchFamily="34" charset="0"/>
              </a:rPr>
              <a:t>A</a:t>
            </a:r>
            <a:r>
              <a:rPr lang="en-US" b="1" dirty="0" smtClean="0">
                <a:latin typeface="Century Gothic" panose="020B0502020202020204" pitchFamily="34" charset="0"/>
              </a:rPr>
              <a:t>rea </a:t>
            </a:r>
            <a:r>
              <a:rPr lang="en-US" b="1" dirty="0">
                <a:latin typeface="Century Gothic" panose="020B0502020202020204" pitchFamily="34" charset="0"/>
              </a:rPr>
              <a:t>(1990-2020)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" y="1300967"/>
            <a:ext cx="10972800" cy="4587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65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Deforestation Analysis (1990 to 2020)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8" y="1210450"/>
            <a:ext cx="10972800" cy="475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456942" y="6198651"/>
            <a:ext cx="25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*Forest Area [1000ha]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Deforestation Impact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https://lh3.googleusercontent.com/xOk6loI3N8SFI2f7egECH9yAD_F5Rn2DLPA3-cxcMKTrsHTfGaSN5mOHO29krKXj3e_baJs1CXgUGFHl-wOOasNIHT5WhYfFChc-dU_5NlBsbt4vPHFS8iAhPgbpLKE0OWa6Dz6Qg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7" y="798723"/>
            <a:ext cx="10560672" cy="4070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86851" y="4288663"/>
            <a:ext cx="10419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</a:t>
            </a:r>
            <a:b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just" fontAlgn="base">
              <a:spcAft>
                <a:spcPts val="1200"/>
              </a:spcAft>
            </a:pP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Rainforest, such as Nicaragua, Uganda or Ivory Coast should be highlighted.</a:t>
            </a:r>
          </a:p>
          <a:p>
            <a:pPr algn="just" fontAlgn="base">
              <a:spcAft>
                <a:spcPts val="1200"/>
              </a:spcAft>
            </a:pP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Why Brazil is missing?(given recent reports)</a:t>
            </a:r>
          </a:p>
          <a:p>
            <a:pPr algn="just" fontAlgn="base">
              <a:spcAft>
                <a:spcPts val="1200"/>
              </a:spcAft>
            </a:pP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The area of burned forests are extraordinary high.</a:t>
            </a:r>
          </a:p>
          <a:p>
            <a:pPr algn="just" fontAlgn="base">
              <a:spcAft>
                <a:spcPts val="1200"/>
              </a:spcAft>
            </a:pP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Brazil would lose it’s forests far earlier: in 20 instead of 133 years.</a:t>
            </a:r>
          </a:p>
          <a:p>
            <a:pPr algn="just" fontAlgn="base">
              <a:spcAft>
                <a:spcPts val="1200"/>
              </a:spcAft>
            </a:pP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7" y="5069852"/>
            <a:ext cx="470738" cy="644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7" y="5915001"/>
            <a:ext cx="470738" cy="6446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77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https://lh5.googleusercontent.com/hj164NlYgXWoyDV5o5LfGlGLM6KS41yEwIFa0V6Lg7MmYotEnIkMd8aYhd5KomQVrCEXcWvcBTiooYUknut-5LfyOnC7Z60S5wgsTfeQw-cVQlmfjvaKk_xKVzS4oyT0f7dHD8lH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762259"/>
            <a:ext cx="6891130" cy="4922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Drivers of Reforestation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6" descr="https://lh4.googleusercontent.com/eVFUdBycwIGWtnyTE2qViLRG5gcR-0LUMAZ7LUZXlJV5YMYXX8PXpKI3NbpG-AI1kd7FFWs5rR9CNIuOVsh5OWzV2GdEXj7dsXHFBJc1bLqjIhpRLbOAUaLqTgwkb_gBqx9W1PvHt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53" y="2247570"/>
            <a:ext cx="6361043" cy="4544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726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899301" cy="60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entury Gothic" panose="020B0502020202020204" pitchFamily="34" charset="0"/>
              </a:rPr>
              <a:t>Increase in Reforestation (1990 to 2020)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8163" y="0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1" y="1477039"/>
            <a:ext cx="10922380" cy="407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8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</TotalTime>
  <Words>291</Words>
  <Application>Microsoft Office PowerPoint</Application>
  <PresentationFormat>Widescreen</PresentationFormat>
  <Paragraphs>79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Trebuchet MS</vt:lpstr>
      <vt:lpstr>Wingdings 3</vt:lpstr>
      <vt:lpstr>Facet</vt:lpstr>
      <vt:lpstr>Simple Light</vt:lpstr>
      <vt:lpstr>1_Simple Light</vt:lpstr>
      <vt:lpstr>Multi-Perspective and Predictive Analysis of Forests; the Issues, Challenges and Global Trends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Any Questions?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Obinna</dc:creator>
  <cp:lastModifiedBy>Obinna</cp:lastModifiedBy>
  <cp:revision>38</cp:revision>
  <dcterms:created xsi:type="dcterms:W3CDTF">2021-07-07T14:52:24Z</dcterms:created>
  <dcterms:modified xsi:type="dcterms:W3CDTF">2021-07-09T06:49:42Z</dcterms:modified>
</cp:coreProperties>
</file>